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8" r:id="rId4"/>
    <p:sldId id="267" r:id="rId5"/>
    <p:sldId id="258" r:id="rId6"/>
    <p:sldId id="261" r:id="rId7"/>
    <p:sldId id="262" r:id="rId8"/>
    <p:sldId id="264" r:id="rId9"/>
    <p:sldId id="265" r:id="rId10"/>
    <p:sldId id="26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2B31"/>
    <a:srgbClr val="F159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latin typeface="Cachet Bold" panose="020F0803030404040204" pitchFamily="34" charset="0"/>
              </a:defRPr>
            </a:lvl1pPr>
          </a:lstStyle>
          <a:p>
            <a:r>
              <a:rPr lang="en-US" dirty="0"/>
              <a:t>Click to edit Master title style</a:t>
            </a:r>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37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71DD93BA-0130-4D1E-AF28-E3C704D3FECD}" type="datetimeFigureOut">
              <a:rPr lang="en-US" smtClean="0"/>
              <a:t>7/11/2024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33421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6669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9250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970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16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404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543905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04222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206692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sz="1600">
                <a:solidFill>
                  <a:srgbClr val="A92B31"/>
                </a:solidFill>
                <a:latin typeface="Cachet Bold" panose="020F0803030404040204" pitchFamily="34" charset="0"/>
              </a:defRPr>
            </a:lvl1pPr>
          </a:lstStyle>
          <a:p>
            <a:r>
              <a:rPr lang="en-US" dirty="0"/>
              <a:t>MADISON AREA YMCA</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8612" y="1061301"/>
            <a:ext cx="2197608" cy="591312"/>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211" y="455129"/>
            <a:ext cx="1584765" cy="1212345"/>
          </a:xfrm>
          <a:prstGeom prst="rect">
            <a:avLst/>
          </a:prstGeom>
        </p:spPr>
      </p:pic>
    </p:spTree>
    <p:extLst>
      <p:ext uri="{BB962C8B-B14F-4D97-AF65-F5344CB8AC3E}">
        <p14:creationId xmlns:p14="http://schemas.microsoft.com/office/powerpoint/2010/main" val="252510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DD93BA-0130-4D1E-AF28-E3C704D3FECD}"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84694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DD93BA-0130-4D1E-AF28-E3C704D3FECD}" type="datetimeFigureOut">
              <a:rPr lang="en-US" smtClean="0"/>
              <a:t>7/11/2024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44932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DD93BA-0130-4D1E-AF28-E3C704D3FECD}" type="datetimeFigureOut">
              <a:rPr lang="en-US" smtClean="0"/>
              <a:t>7/11/2024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345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D93BA-0130-4D1E-AF28-E3C704D3FECD}" type="datetimeFigureOut">
              <a:rPr lang="en-US" smtClean="0"/>
              <a:t>7/11/2024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73885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677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4282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1DD93BA-0130-4D1E-AF28-E3C704D3FECD}" type="datetimeFigureOut">
              <a:rPr lang="en-US" smtClean="0"/>
              <a:t>7/11/2024</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9763B7A-8497-4FFD-B695-0DEE1BFCE298}" type="slidenum">
              <a:rPr lang="en-US" smtClean="0"/>
              <a:t>‹#›</a:t>
            </a:fld>
            <a:endParaRPr lang="en-US"/>
          </a:p>
        </p:txBody>
      </p:sp>
    </p:spTree>
    <p:extLst>
      <p:ext uri="{BB962C8B-B14F-4D97-AF65-F5344CB8AC3E}">
        <p14:creationId xmlns:p14="http://schemas.microsoft.com/office/powerpoint/2010/main" val="384805095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dbennett@madisonymca.org" TargetMode="External"/><Relationship Id="rId2" Type="http://schemas.openxmlformats.org/officeDocument/2006/relationships/hyperlink" Target="mailto:dbennettshawkins@madisonymca.org" TargetMode="External"/><Relationship Id="rId1" Type="http://schemas.openxmlformats.org/officeDocument/2006/relationships/slideLayout" Target="../slideLayouts/slideLayout3.xml"/><Relationship Id="rId4" Type="http://schemas.openxmlformats.org/officeDocument/2006/relationships/hyperlink" Target="mailto:ecabrera@madisonymca.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1592B"/>
            </a:gs>
            <a:gs pos="100000">
              <a:srgbClr val="A92B31"/>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6391" y="1596683"/>
            <a:ext cx="8576166" cy="2971801"/>
          </a:xfrm>
        </p:spPr>
        <p:txBody>
          <a:bodyPr/>
          <a:lstStyle/>
          <a:p>
            <a:r>
              <a:rPr lang="en-US" dirty="0"/>
              <a:t>Madison Area YMCA </a:t>
            </a:r>
            <a:br>
              <a:rPr lang="en-US" dirty="0"/>
            </a:br>
            <a:r>
              <a:rPr lang="en-US" dirty="0"/>
              <a:t>Y Winners</a:t>
            </a:r>
            <a:endParaRPr lang="en-US" dirty="0">
              <a:latin typeface="Berlin Sans FB" panose="020E0602020502020306" pitchFamily="34" charset="0"/>
            </a:endParaRPr>
          </a:p>
        </p:txBody>
      </p:sp>
      <p:sp>
        <p:nvSpPr>
          <p:cNvPr id="3" name="Subtitle 2"/>
          <p:cNvSpPr>
            <a:spLocks noGrp="1"/>
          </p:cNvSpPr>
          <p:nvPr>
            <p:ph type="subTitle" idx="1"/>
          </p:nvPr>
        </p:nvSpPr>
        <p:spPr>
          <a:xfrm>
            <a:off x="8064229" y="4910667"/>
            <a:ext cx="3892525" cy="1947333"/>
          </a:xfrm>
        </p:spPr>
        <p:txBody>
          <a:bodyPr>
            <a:normAutofit/>
          </a:bodyPr>
          <a:lstStyle/>
          <a:p>
            <a:pPr algn="ctr"/>
            <a:r>
              <a:rPr lang="en-US" sz="2400">
                <a:latin typeface="Cachet Bold" panose="020F0803030404040204" pitchFamily="34" charset="0"/>
              </a:rPr>
              <a:t>2024/2025</a:t>
            </a:r>
            <a:br>
              <a:rPr lang="en-US" sz="2400" dirty="0">
                <a:latin typeface="Cachet Bold" panose="020F0803030404040204" pitchFamily="34" charset="0"/>
              </a:rPr>
            </a:br>
            <a:r>
              <a:rPr lang="en-US" sz="2400" dirty="0">
                <a:latin typeface="Cachet Bold" panose="020F0803030404040204" pitchFamily="34" charset="0"/>
              </a:rPr>
              <a:t>Handbook</a:t>
            </a:r>
          </a:p>
        </p:txBody>
      </p:sp>
      <p:pic>
        <p:nvPicPr>
          <p:cNvPr id="5" name="Picture 4"/>
          <p:cNvPicPr>
            <a:picLocks noChangeAspect="1"/>
          </p:cNvPicPr>
          <p:nvPr/>
        </p:nvPicPr>
        <p:blipFill>
          <a:blip r:embed="rId2"/>
          <a:stretch>
            <a:fillRect/>
          </a:stretch>
        </p:blipFill>
        <p:spPr>
          <a:xfrm>
            <a:off x="511583" y="455852"/>
            <a:ext cx="2520623" cy="2011680"/>
          </a:xfrm>
          <a:prstGeom prst="rect">
            <a:avLst/>
          </a:prstGeom>
        </p:spPr>
      </p:pic>
    </p:spTree>
    <p:extLst>
      <p:ext uri="{BB962C8B-B14F-4D97-AF65-F5344CB8AC3E}">
        <p14:creationId xmlns:p14="http://schemas.microsoft.com/office/powerpoint/2010/main" val="290472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9751600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706876" y="2255662"/>
            <a:ext cx="10778248" cy="5262979"/>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FOR ALL RETURNING PLAYERS AND FAMILIES, WELCOME BACK!</a:t>
            </a:r>
          </a:p>
          <a:p>
            <a:r>
              <a:rPr lang="en-US" sz="2400" dirty="0">
                <a:solidFill>
                  <a:srgbClr val="A92B31"/>
                </a:solidFill>
                <a:latin typeface="Cachet Bold" panose="020F0803030404040204" pitchFamily="34" charset="0"/>
              </a:rPr>
              <a:t>TO THE NEXT GENERATION, LETS ENJOY THE JOURNEY!</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We look forward to working with each player, and their family as a member of the Madison Area Y. We all play a vital role in the success of this program, and if we work together, we will continue to create a positive, supportive and fun environment for our children to excel.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Providing a safe place for all players to learn and grow will always be our priority and we are grateful for the opportunity to work with your children.</a:t>
            </a:r>
          </a:p>
          <a:p>
            <a:endParaRPr lang="en-US" sz="1600" dirty="0">
              <a:solidFill>
                <a:schemeClr val="bg1"/>
              </a:solidFill>
              <a:latin typeface="Cachet Book" panose="020F0503030404040204" pitchFamily="34" charset="0"/>
            </a:endParaRPr>
          </a:p>
          <a:p>
            <a:pPr algn="ctr"/>
            <a:endParaRPr lang="en-US" b="1" i="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sz="1600" dirty="0">
              <a:solidFill>
                <a:schemeClr val="bg1"/>
              </a:solidFill>
            </a:endParaRPr>
          </a:p>
        </p:txBody>
      </p:sp>
      <p:sp>
        <p:nvSpPr>
          <p:cNvPr id="7" name="Rectangle 6"/>
          <p:cNvSpPr/>
          <p:nvPr/>
        </p:nvSpPr>
        <p:spPr>
          <a:xfrm>
            <a:off x="706876" y="5537675"/>
            <a:ext cx="10778248" cy="863125"/>
          </a:xfrm>
          <a:prstGeom prst="rect">
            <a:avLst/>
          </a:prstGeom>
          <a:gradFill>
            <a:gsLst>
              <a:gs pos="10000">
                <a:srgbClr val="F1592B"/>
              </a:gs>
              <a:gs pos="100000">
                <a:srgbClr val="A92B31"/>
              </a:gs>
            </a:gsLst>
          </a:gradFill>
          <a:ln>
            <a:noFill/>
          </a:ln>
        </p:spPr>
        <p:style>
          <a:lnRef idx="0">
            <a:scrgbClr r="0" g="0" b="0"/>
          </a:lnRef>
          <a:fillRef idx="1002">
            <a:schemeClr val="dk2"/>
          </a:fillRef>
          <a:effectRef idx="0">
            <a:scrgbClr r="0" g="0" b="0"/>
          </a:effectRef>
          <a:fontRef idx="minor">
            <a:schemeClr val="lt1"/>
          </a:fontRef>
        </p:style>
        <p:txBody>
          <a:bodyPr rtlCol="0" anchor="ctr"/>
          <a:lstStyle/>
          <a:p>
            <a:r>
              <a:rPr lang="en-US" dirty="0">
                <a:latin typeface="Cachet Bold" panose="020F0803030404040204" pitchFamily="34" charset="0"/>
              </a:rPr>
              <a:t>						</a:t>
            </a:r>
          </a:p>
          <a:p>
            <a:pPr algn="ctr"/>
            <a:endParaRPr lang="en-US" sz="1400" dirty="0">
              <a:latin typeface="Cachet Book" panose="020F0503030404040204" pitchFamily="34" charset="0"/>
            </a:endParaRPr>
          </a:p>
        </p:txBody>
      </p:sp>
    </p:spTree>
    <p:extLst>
      <p:ext uri="{BB962C8B-B14F-4D97-AF65-F5344CB8AC3E}">
        <p14:creationId xmlns:p14="http://schemas.microsoft.com/office/powerpoint/2010/main" val="187632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5925882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03115" y="2117044"/>
            <a:ext cx="9472377" cy="4216539"/>
          </a:xfrm>
          <a:prstGeom prst="rect">
            <a:avLst/>
          </a:prstGeom>
          <a:noFill/>
        </p:spPr>
        <p:txBody>
          <a:bodyPr wrap="square" rtlCol="0">
            <a:spAutoFit/>
          </a:bodyPr>
          <a:lstStyle/>
          <a:p>
            <a:r>
              <a:rPr lang="en-US" sz="2200" dirty="0">
                <a:solidFill>
                  <a:srgbClr val="A92B31"/>
                </a:solidFill>
                <a:latin typeface="Cachet Bold" panose="020F0803030404040204" pitchFamily="34" charset="0"/>
              </a:rPr>
              <a:t>WELCOME TO THE MADISON AREA YMCA Y- WINNERS PROGRAM</a:t>
            </a:r>
          </a:p>
          <a:p>
            <a:endParaRPr lang="en-US" sz="1600" b="1" dirty="0">
              <a:solidFill>
                <a:schemeClr val="bg1"/>
              </a:solidFill>
              <a:latin typeface="Cachet Book" panose="020F0503030404040204" pitchFamily="34" charset="0"/>
            </a:endParaRPr>
          </a:p>
          <a:p>
            <a:pPr algn="l"/>
            <a:r>
              <a:rPr lang="en-US" sz="1600" b="0" i="0" dirty="0">
                <a:solidFill>
                  <a:schemeClr val="bg1"/>
                </a:solidFill>
                <a:effectLst/>
                <a:latin typeface="Cachet Book" panose="020F0503030404040204" pitchFamily="34" charset="0"/>
              </a:rPr>
              <a:t>Take your game to the next level! Our intramural basketball league is designed to teach young players fundamentals in practice to prepare them for game play. During practice, players will work on their skills and basketball IQ through drills and competitive challenges. Players will be evaluated and placed on a team.</a:t>
            </a:r>
          </a:p>
          <a:p>
            <a:pPr algn="l"/>
            <a:r>
              <a:rPr lang="en-US" sz="1600" b="0" i="0" dirty="0">
                <a:solidFill>
                  <a:schemeClr val="bg1"/>
                </a:solidFill>
                <a:effectLst/>
                <a:latin typeface="Cachet Book" panose="020F0503030404040204" pitchFamily="34" charset="0"/>
              </a:rPr>
              <a:t> </a:t>
            </a:r>
            <a:endParaRPr lang="en-US" sz="1600" u="sng" dirty="0">
              <a:solidFill>
                <a:schemeClr val="bg1"/>
              </a:solidFill>
              <a:latin typeface="Cachet Book" panose="020F0503030404040204" pitchFamily="34" charset="0"/>
            </a:endParaRPr>
          </a:p>
          <a:p>
            <a:pPr algn="l"/>
            <a:r>
              <a:rPr lang="en-US" sz="2000" b="1" i="0" u="sng" dirty="0">
                <a:solidFill>
                  <a:srgbClr val="A92B31"/>
                </a:solidFill>
                <a:effectLst/>
                <a:latin typeface="Cachet Book" panose="020F0503030404040204" pitchFamily="34" charset="0"/>
              </a:rPr>
              <a:t>Divisions</a:t>
            </a:r>
          </a:p>
          <a:p>
            <a:pPr algn="l"/>
            <a:r>
              <a:rPr lang="en-US" sz="1600" b="1" dirty="0">
                <a:solidFill>
                  <a:schemeClr val="bg1"/>
                </a:solidFill>
                <a:latin typeface="Cachet Book" panose="020F0503030404040204" pitchFamily="34" charset="0"/>
              </a:rPr>
              <a:t>We have three divisions within are Y- Winners Program. Each division will have practices every week, alongside a Saturday game. Each division will be provided with a T-Shirt which will determine what team they will be placed on. </a:t>
            </a:r>
          </a:p>
          <a:p>
            <a:pPr algn="l"/>
            <a:endParaRPr lang="en-US" sz="1600" b="1" i="0" dirty="0">
              <a:solidFill>
                <a:schemeClr val="bg1"/>
              </a:solidFill>
              <a:effectLst/>
              <a:latin typeface="Cachet Book" panose="020F0503030404040204" pitchFamily="34" charset="0"/>
            </a:endParaRPr>
          </a:p>
          <a:p>
            <a:pPr algn="l"/>
            <a:r>
              <a:rPr lang="en-US" sz="1600" b="0" i="0" dirty="0">
                <a:solidFill>
                  <a:schemeClr val="bg1"/>
                </a:solidFill>
                <a:effectLst/>
                <a:latin typeface="Cachet Book" panose="020F0503030404040204" pitchFamily="34" charset="0"/>
              </a:rPr>
              <a:t>College Division- (Co-ed1</a:t>
            </a:r>
            <a:r>
              <a:rPr lang="en-US" sz="1600" b="0" i="0" baseline="30000" dirty="0">
                <a:solidFill>
                  <a:schemeClr val="bg1"/>
                </a:solidFill>
                <a:effectLst/>
                <a:latin typeface="Cachet Book" panose="020F0503030404040204" pitchFamily="34" charset="0"/>
              </a:rPr>
              <a:t>st</a:t>
            </a:r>
            <a:r>
              <a:rPr lang="en-US" sz="1600" b="0" i="0" dirty="0">
                <a:solidFill>
                  <a:schemeClr val="bg1"/>
                </a:solidFill>
                <a:effectLst/>
                <a:latin typeface="Cachet Book" panose="020F0503030404040204" pitchFamily="34" charset="0"/>
              </a:rPr>
              <a:t>-2</a:t>
            </a:r>
            <a:r>
              <a:rPr lang="en-US" sz="1600" b="0" i="0" baseline="30000" dirty="0">
                <a:solidFill>
                  <a:schemeClr val="bg1"/>
                </a:solidFill>
                <a:effectLst/>
                <a:latin typeface="Cachet Book" panose="020F0503030404040204" pitchFamily="34" charset="0"/>
              </a:rPr>
              <a:t>nd</a:t>
            </a:r>
            <a:r>
              <a:rPr lang="en-US" sz="1600" b="0" i="0" dirty="0">
                <a:solidFill>
                  <a:schemeClr val="bg1"/>
                </a:solidFill>
                <a:effectLst/>
                <a:latin typeface="Cachet Book" panose="020F0503030404040204" pitchFamily="34" charset="0"/>
              </a:rPr>
              <a:t> Grade)</a:t>
            </a:r>
          </a:p>
          <a:p>
            <a:pPr algn="l"/>
            <a:r>
              <a:rPr lang="en-US" sz="1600" dirty="0">
                <a:solidFill>
                  <a:schemeClr val="bg1"/>
                </a:solidFill>
                <a:latin typeface="Cachet Book" panose="020F0503030404040204" pitchFamily="34" charset="0"/>
              </a:rPr>
              <a:t>NBA Division- (Co-ed 3</a:t>
            </a:r>
            <a:r>
              <a:rPr lang="en-US" sz="1600" baseline="30000" dirty="0">
                <a:solidFill>
                  <a:schemeClr val="bg1"/>
                </a:solidFill>
                <a:latin typeface="Cachet Book" panose="020F0503030404040204" pitchFamily="34" charset="0"/>
              </a:rPr>
              <a:t>rd</a:t>
            </a:r>
            <a:r>
              <a:rPr lang="en-US" sz="1600" dirty="0">
                <a:solidFill>
                  <a:schemeClr val="bg1"/>
                </a:solidFill>
                <a:latin typeface="Cachet Book" panose="020F0503030404040204" pitchFamily="34" charset="0"/>
              </a:rPr>
              <a:t> -5</a:t>
            </a:r>
            <a:r>
              <a:rPr lang="en-US" sz="1600" baseline="30000" dirty="0">
                <a:solidFill>
                  <a:schemeClr val="bg1"/>
                </a:solidFill>
                <a:latin typeface="Cachet Book" panose="020F0503030404040204" pitchFamily="34" charset="0"/>
              </a:rPr>
              <a:t>th</a:t>
            </a:r>
            <a:r>
              <a:rPr lang="en-US" sz="1600" dirty="0">
                <a:solidFill>
                  <a:schemeClr val="bg1"/>
                </a:solidFill>
                <a:latin typeface="Cachet Book" panose="020F0503030404040204" pitchFamily="34" charset="0"/>
              </a:rPr>
              <a:t> Grade)</a:t>
            </a:r>
          </a:p>
          <a:p>
            <a:pPr algn="l"/>
            <a:r>
              <a:rPr lang="en-US" sz="1600" b="0" i="0" dirty="0">
                <a:solidFill>
                  <a:schemeClr val="bg1"/>
                </a:solidFill>
                <a:effectLst/>
                <a:latin typeface="Cachet Book" panose="020F0503030404040204" pitchFamily="34" charset="0"/>
              </a:rPr>
              <a:t>WNBA Division (Girls 7-10 yrs.)</a:t>
            </a:r>
          </a:p>
          <a:p>
            <a:pPr algn="l"/>
            <a:br>
              <a:rPr lang="en-US" sz="1600" b="0" i="0" dirty="0">
                <a:solidFill>
                  <a:srgbClr val="313741"/>
                </a:solidFill>
                <a:effectLst/>
                <a:latin typeface="inherit"/>
              </a:rPr>
            </a:br>
            <a:endParaRPr lang="en-US" sz="1600" b="0" i="0" dirty="0">
              <a:solidFill>
                <a:srgbClr val="313741"/>
              </a:solidFill>
              <a:effectLst/>
              <a:latin typeface="inherit"/>
            </a:endParaRPr>
          </a:p>
        </p:txBody>
      </p:sp>
    </p:spTree>
    <p:extLst>
      <p:ext uri="{BB962C8B-B14F-4D97-AF65-F5344CB8AC3E}">
        <p14:creationId xmlns:p14="http://schemas.microsoft.com/office/powerpoint/2010/main" val="184777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92840" y="2065673"/>
            <a:ext cx="11037506" cy="4185761"/>
          </a:xfrm>
          <a:prstGeom prst="rect">
            <a:avLst/>
          </a:prstGeom>
          <a:noFill/>
        </p:spPr>
        <p:txBody>
          <a:bodyPr wrap="square" rtlCol="0">
            <a:spAutoFit/>
          </a:bodyPr>
          <a:lstStyle/>
          <a:p>
            <a:r>
              <a:rPr lang="en-US" sz="2200" dirty="0">
                <a:solidFill>
                  <a:srgbClr val="A92B31"/>
                </a:solidFill>
                <a:latin typeface="Cachet Bold" panose="020F0803030404040204" pitchFamily="34" charset="0"/>
              </a:rPr>
              <a:t>HOW TO BECOME A Y-WINNER</a:t>
            </a:r>
          </a:p>
          <a:p>
            <a:endParaRPr lang="en-US" sz="1600" b="1" dirty="0">
              <a:solidFill>
                <a:schemeClr val="bg1"/>
              </a:solidFill>
              <a:latin typeface="Cachet Book" panose="020F0503030404040204" pitchFamily="34" charset="0"/>
            </a:endParaRPr>
          </a:p>
          <a:p>
            <a:pPr algn="l"/>
            <a:r>
              <a:rPr lang="en-US" b="1" i="0" dirty="0">
                <a:solidFill>
                  <a:schemeClr val="bg1">
                    <a:lumMod val="85000"/>
                    <a:lumOff val="15000"/>
                  </a:schemeClr>
                </a:solidFill>
                <a:effectLst/>
                <a:latin typeface="Cachet Book" panose="020F0503030404040204" pitchFamily="34" charset="0"/>
              </a:rPr>
              <a:t>Registration</a:t>
            </a:r>
          </a:p>
          <a:p>
            <a:pPr marL="285750" indent="-285750">
              <a:buFont typeface="Arial" panose="020B0604020202020204" pitchFamily="34" charset="0"/>
              <a:buChar char="•"/>
            </a:pPr>
            <a:r>
              <a:rPr lang="en-US" sz="1600" dirty="0">
                <a:solidFill>
                  <a:schemeClr val="bg1">
                    <a:lumMod val="85000"/>
                    <a:lumOff val="15000"/>
                  </a:schemeClr>
                </a:solidFill>
                <a:latin typeface="Cachet Book" panose="020F0503030404040204" pitchFamily="34" charset="0"/>
              </a:rPr>
              <a:t>We encourage all families to fill out our </a:t>
            </a:r>
            <a:r>
              <a:rPr lang="en-US" sz="1600" u="sng" dirty="0">
                <a:solidFill>
                  <a:schemeClr val="bg1">
                    <a:lumMod val="85000"/>
                    <a:lumOff val="15000"/>
                  </a:schemeClr>
                </a:solidFill>
                <a:latin typeface="Cachet Book" panose="020F0503030404040204" pitchFamily="34" charset="0"/>
              </a:rPr>
              <a:t>Parent Pre-Assessment</a:t>
            </a:r>
            <a:r>
              <a:rPr lang="en-US" sz="1600" dirty="0">
                <a:solidFill>
                  <a:schemeClr val="bg1">
                    <a:lumMod val="85000"/>
                    <a:lumOff val="15000"/>
                  </a:schemeClr>
                </a:solidFill>
                <a:latin typeface="Cachet Book" panose="020F0503030404040204" pitchFamily="34" charset="0"/>
              </a:rPr>
              <a:t>, within registration link</a:t>
            </a:r>
          </a:p>
          <a:p>
            <a:pPr marL="742950" lvl="1" indent="-285750">
              <a:buFont typeface="Arial" panose="020B0604020202020204" pitchFamily="34" charset="0"/>
              <a:buChar char="•"/>
            </a:pPr>
            <a:r>
              <a:rPr lang="en-US" sz="1600" dirty="0">
                <a:solidFill>
                  <a:schemeClr val="bg1">
                    <a:lumMod val="85000"/>
                    <a:lumOff val="15000"/>
                  </a:schemeClr>
                </a:solidFill>
                <a:latin typeface="Cachet Book" panose="020F0503030404040204" pitchFamily="34" charset="0"/>
              </a:rPr>
              <a:t>This assessment allows our coaches to better evaluate your child </a:t>
            </a:r>
          </a:p>
          <a:p>
            <a:pPr marL="742950" lvl="1" indent="-285750">
              <a:buFont typeface="Arial" panose="020B0604020202020204" pitchFamily="34" charset="0"/>
              <a:buChar char="•"/>
            </a:pPr>
            <a:r>
              <a:rPr lang="en-US" sz="1600" b="0" i="0" dirty="0">
                <a:solidFill>
                  <a:schemeClr val="bg1">
                    <a:lumMod val="85000"/>
                    <a:lumOff val="15000"/>
                  </a:schemeClr>
                </a:solidFill>
                <a:effectLst/>
                <a:latin typeface="Cachet Book" panose="020F0503030404040204" pitchFamily="34" charset="0"/>
              </a:rPr>
              <a:t>Rubric can be found on Slide 4</a:t>
            </a:r>
          </a:p>
          <a:p>
            <a:pPr marL="742950" lvl="1" indent="-285750">
              <a:buFont typeface="Arial" panose="020B0604020202020204" pitchFamily="34" charset="0"/>
              <a:buChar char="•"/>
            </a:pPr>
            <a:endParaRPr lang="en-US" sz="1600" b="0" i="0" dirty="0">
              <a:solidFill>
                <a:schemeClr val="bg1">
                  <a:lumMod val="85000"/>
                  <a:lumOff val="15000"/>
                </a:schemeClr>
              </a:solidFill>
              <a:effectLst/>
              <a:latin typeface="Cachet Book" panose="020F0503030404040204" pitchFamily="34" charset="0"/>
            </a:endParaRPr>
          </a:p>
          <a:p>
            <a:pPr algn="l"/>
            <a:r>
              <a:rPr lang="en-US" b="1" i="0" dirty="0">
                <a:solidFill>
                  <a:schemeClr val="bg1">
                    <a:lumMod val="85000"/>
                    <a:lumOff val="15000"/>
                  </a:schemeClr>
                </a:solidFill>
                <a:effectLst/>
                <a:latin typeface="Cachet Book" panose="020F0503030404040204" pitchFamily="34" charset="0"/>
              </a:rPr>
              <a:t>Coaches Evaluation</a:t>
            </a:r>
          </a:p>
          <a:p>
            <a:pPr marL="285750" indent="-285750" algn="l">
              <a:buFont typeface="Arial" panose="020B0604020202020204" pitchFamily="34" charset="0"/>
              <a:buChar char="•"/>
            </a:pPr>
            <a:r>
              <a:rPr lang="en-US" sz="1600" i="0" dirty="0">
                <a:solidFill>
                  <a:schemeClr val="bg1">
                    <a:lumMod val="85000"/>
                    <a:lumOff val="15000"/>
                  </a:schemeClr>
                </a:solidFill>
                <a:effectLst/>
                <a:latin typeface="Cachet Book" panose="020F0503030404040204" pitchFamily="34" charset="0"/>
              </a:rPr>
              <a:t>The first week </a:t>
            </a:r>
            <a:r>
              <a:rPr lang="en-US" sz="1600" dirty="0">
                <a:solidFill>
                  <a:schemeClr val="bg1">
                    <a:lumMod val="85000"/>
                    <a:lumOff val="15000"/>
                  </a:schemeClr>
                </a:solidFill>
                <a:latin typeface="Cachet Book" panose="020F0503030404040204" pitchFamily="34" charset="0"/>
              </a:rPr>
              <a:t>of Y-Winners is “Evaluation Week” where coaches will decide what Conference your child will be placed on. </a:t>
            </a:r>
          </a:p>
          <a:p>
            <a:pPr marL="285750" indent="-285750" algn="l">
              <a:buFont typeface="Arial" panose="020B0604020202020204" pitchFamily="34" charset="0"/>
              <a:buChar char="•"/>
            </a:pPr>
            <a:r>
              <a:rPr lang="en-US" sz="1600" i="0" dirty="0">
                <a:solidFill>
                  <a:schemeClr val="bg1">
                    <a:lumMod val="85000"/>
                    <a:lumOff val="15000"/>
                  </a:schemeClr>
                </a:solidFill>
                <a:effectLst/>
                <a:latin typeface="Cachet Book" panose="020F0503030404040204" pitchFamily="34" charset="0"/>
              </a:rPr>
              <a:t>Conference </a:t>
            </a:r>
            <a:r>
              <a:rPr lang="en-US" sz="1600" dirty="0">
                <a:solidFill>
                  <a:schemeClr val="bg1">
                    <a:lumMod val="85000"/>
                    <a:lumOff val="15000"/>
                  </a:schemeClr>
                </a:solidFill>
                <a:latin typeface="Cachet Book" panose="020F0503030404040204" pitchFamily="34" charset="0"/>
              </a:rPr>
              <a:t>B</a:t>
            </a:r>
            <a:r>
              <a:rPr lang="en-US" sz="1600" i="0" dirty="0">
                <a:solidFill>
                  <a:schemeClr val="bg1">
                    <a:lumMod val="85000"/>
                    <a:lumOff val="15000"/>
                  </a:schemeClr>
                </a:solidFill>
                <a:effectLst/>
                <a:latin typeface="Cachet Book" panose="020F0503030404040204" pitchFamily="34" charset="0"/>
              </a:rPr>
              <a:t>reak </a:t>
            </a:r>
            <a:r>
              <a:rPr lang="en-US" sz="1600" dirty="0">
                <a:solidFill>
                  <a:schemeClr val="bg1">
                    <a:lumMod val="85000"/>
                    <a:lumOff val="15000"/>
                  </a:schemeClr>
                </a:solidFill>
                <a:latin typeface="Cachet Book" panose="020F0503030404040204" pitchFamily="34" charset="0"/>
              </a:rPr>
              <a:t>D</a:t>
            </a:r>
            <a:r>
              <a:rPr lang="en-US" sz="1600" i="0" dirty="0">
                <a:solidFill>
                  <a:schemeClr val="bg1">
                    <a:lumMod val="85000"/>
                    <a:lumOff val="15000"/>
                  </a:schemeClr>
                </a:solidFill>
                <a:effectLst/>
                <a:latin typeface="Cachet Book" panose="020F0503030404040204" pitchFamily="34" charset="0"/>
              </a:rPr>
              <a:t>own</a:t>
            </a:r>
          </a:p>
          <a:p>
            <a:pPr marL="742950" lvl="1" indent="-285750">
              <a:buFont typeface="Arial" panose="020B0604020202020204" pitchFamily="34" charset="0"/>
              <a:buChar char="•"/>
            </a:pPr>
            <a:r>
              <a:rPr lang="en-US" sz="1600" dirty="0">
                <a:solidFill>
                  <a:schemeClr val="bg1">
                    <a:lumMod val="85000"/>
                    <a:lumOff val="15000"/>
                  </a:schemeClr>
                </a:solidFill>
                <a:latin typeface="Cachet Book" panose="020F0503030404040204" pitchFamily="34" charset="0"/>
              </a:rPr>
              <a:t>West </a:t>
            </a:r>
            <a:r>
              <a:rPr lang="en-US" sz="1600" i="0" dirty="0">
                <a:solidFill>
                  <a:schemeClr val="bg1">
                    <a:lumMod val="85000"/>
                    <a:lumOff val="15000"/>
                  </a:schemeClr>
                </a:solidFill>
                <a:effectLst/>
                <a:latin typeface="Cachet Book" panose="020F0503030404040204" pitchFamily="34" charset="0"/>
              </a:rPr>
              <a:t>Conference: Developmental </a:t>
            </a:r>
          </a:p>
          <a:p>
            <a:pPr marL="742950" lvl="1" indent="-285750">
              <a:buFont typeface="Arial" panose="020B0604020202020204" pitchFamily="34" charset="0"/>
              <a:buChar char="•"/>
            </a:pPr>
            <a:r>
              <a:rPr lang="en-US" sz="1600" dirty="0">
                <a:solidFill>
                  <a:schemeClr val="bg1">
                    <a:lumMod val="85000"/>
                    <a:lumOff val="15000"/>
                  </a:schemeClr>
                </a:solidFill>
                <a:latin typeface="Cachet Book" panose="020F0503030404040204" pitchFamily="34" charset="0"/>
              </a:rPr>
              <a:t>East </a:t>
            </a:r>
            <a:r>
              <a:rPr lang="en-US" sz="1600" i="0" dirty="0">
                <a:solidFill>
                  <a:schemeClr val="bg1">
                    <a:lumMod val="85000"/>
                    <a:lumOff val="15000"/>
                  </a:schemeClr>
                </a:solidFill>
                <a:effectLst/>
                <a:latin typeface="Cachet Book" panose="020F0503030404040204" pitchFamily="34" charset="0"/>
              </a:rPr>
              <a:t>Conference</a:t>
            </a:r>
            <a:r>
              <a:rPr lang="en-US" sz="1600" dirty="0">
                <a:solidFill>
                  <a:schemeClr val="bg1">
                    <a:lumMod val="85000"/>
                    <a:lumOff val="15000"/>
                  </a:schemeClr>
                </a:solidFill>
                <a:latin typeface="Cachet Book" panose="020F0503030404040204" pitchFamily="34" charset="0"/>
              </a:rPr>
              <a:t>:  Foundational </a:t>
            </a:r>
            <a:endParaRPr lang="en-US" sz="1600" i="0" dirty="0">
              <a:solidFill>
                <a:schemeClr val="bg1">
                  <a:lumMod val="85000"/>
                  <a:lumOff val="15000"/>
                </a:schemeClr>
              </a:solidFill>
              <a:effectLst/>
              <a:latin typeface="Cachet Book" panose="020F0503030404040204" pitchFamily="34" charset="0"/>
            </a:endParaRPr>
          </a:p>
          <a:p>
            <a:pPr algn="l"/>
            <a:endParaRPr lang="en-US" sz="1600" dirty="0">
              <a:solidFill>
                <a:schemeClr val="bg1">
                  <a:lumMod val="85000"/>
                  <a:lumOff val="15000"/>
                </a:schemeClr>
              </a:solidFill>
              <a:latin typeface="Cachet Book" panose="020F0503030404040204" pitchFamily="34" charset="0"/>
            </a:endParaRPr>
          </a:p>
          <a:p>
            <a:pPr algn="l"/>
            <a:r>
              <a:rPr lang="en-US" sz="1600" b="0" i="0" dirty="0">
                <a:solidFill>
                  <a:schemeClr val="bg1">
                    <a:lumMod val="85000"/>
                    <a:lumOff val="15000"/>
                  </a:schemeClr>
                </a:solidFill>
                <a:effectLst/>
                <a:latin typeface="Cachet Book" panose="020F0503030404040204" pitchFamily="34" charset="0"/>
              </a:rPr>
              <a:t> </a:t>
            </a:r>
            <a:endParaRPr lang="en-US" sz="1600" u="sng" dirty="0">
              <a:solidFill>
                <a:schemeClr val="bg1">
                  <a:lumMod val="85000"/>
                  <a:lumOff val="15000"/>
                </a:schemeClr>
              </a:solidFill>
              <a:latin typeface="Cachet Book" panose="020F0503030404040204" pitchFamily="34" charset="0"/>
            </a:endParaRPr>
          </a:p>
          <a:p>
            <a:pPr algn="l"/>
            <a:br>
              <a:rPr lang="en-US" sz="1600" b="0" i="0" dirty="0">
                <a:solidFill>
                  <a:srgbClr val="313741"/>
                </a:solidFill>
                <a:effectLst/>
                <a:latin typeface="inherit"/>
              </a:rPr>
            </a:br>
            <a:endParaRPr lang="en-US" sz="1600" b="0" i="0" dirty="0">
              <a:solidFill>
                <a:srgbClr val="313741"/>
              </a:solidFill>
              <a:effectLst/>
              <a:latin typeface="inherit"/>
            </a:endParaRPr>
          </a:p>
        </p:txBody>
      </p:sp>
    </p:spTree>
    <p:extLst>
      <p:ext uri="{BB962C8B-B14F-4D97-AF65-F5344CB8AC3E}">
        <p14:creationId xmlns:p14="http://schemas.microsoft.com/office/powerpoint/2010/main" val="219910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48374937"/>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graphicFrame>
        <p:nvGraphicFramePr>
          <p:cNvPr id="3" name="Table 2">
            <a:extLst>
              <a:ext uri="{FF2B5EF4-FFF2-40B4-BE49-F238E27FC236}">
                <a16:creationId xmlns:a16="http://schemas.microsoft.com/office/drawing/2014/main" id="{257C2CDF-D2AE-CCD0-B8A9-A70E21F7E95C}"/>
              </a:ext>
            </a:extLst>
          </p:cNvPr>
          <p:cNvGraphicFramePr>
            <a:graphicFrameLocks noGrp="1"/>
          </p:cNvGraphicFramePr>
          <p:nvPr>
            <p:extLst>
              <p:ext uri="{D42A27DB-BD31-4B8C-83A1-F6EECF244321}">
                <p14:modId xmlns:p14="http://schemas.microsoft.com/office/powerpoint/2010/main" val="1781581616"/>
              </p:ext>
            </p:extLst>
          </p:nvPr>
        </p:nvGraphicFramePr>
        <p:xfrm>
          <a:off x="703106" y="2414149"/>
          <a:ext cx="10814225" cy="4228551"/>
        </p:xfrm>
        <a:graphic>
          <a:graphicData uri="http://schemas.openxmlformats.org/drawingml/2006/table">
            <a:tbl>
              <a:tblPr bandRow="1">
                <a:tableStyleId>{69CF1AB2-1976-4502-BF36-3FF5EA218861}</a:tableStyleId>
              </a:tblPr>
              <a:tblGrid>
                <a:gridCol w="1182559">
                  <a:extLst>
                    <a:ext uri="{9D8B030D-6E8A-4147-A177-3AD203B41FA5}">
                      <a16:colId xmlns:a16="http://schemas.microsoft.com/office/drawing/2014/main" val="2102424606"/>
                    </a:ext>
                  </a:extLst>
                </a:gridCol>
                <a:gridCol w="2247757">
                  <a:extLst>
                    <a:ext uri="{9D8B030D-6E8A-4147-A177-3AD203B41FA5}">
                      <a16:colId xmlns:a16="http://schemas.microsoft.com/office/drawing/2014/main" val="454680505"/>
                    </a:ext>
                  </a:extLst>
                </a:gridCol>
                <a:gridCol w="2513503">
                  <a:extLst>
                    <a:ext uri="{9D8B030D-6E8A-4147-A177-3AD203B41FA5}">
                      <a16:colId xmlns:a16="http://schemas.microsoft.com/office/drawing/2014/main" val="2585724530"/>
                    </a:ext>
                  </a:extLst>
                </a:gridCol>
                <a:gridCol w="2400191">
                  <a:extLst>
                    <a:ext uri="{9D8B030D-6E8A-4147-A177-3AD203B41FA5}">
                      <a16:colId xmlns:a16="http://schemas.microsoft.com/office/drawing/2014/main" val="4286480343"/>
                    </a:ext>
                  </a:extLst>
                </a:gridCol>
                <a:gridCol w="2470215">
                  <a:extLst>
                    <a:ext uri="{9D8B030D-6E8A-4147-A177-3AD203B41FA5}">
                      <a16:colId xmlns:a16="http://schemas.microsoft.com/office/drawing/2014/main" val="593011"/>
                    </a:ext>
                  </a:extLst>
                </a:gridCol>
              </a:tblGrid>
              <a:tr h="344251">
                <a:tc>
                  <a:txBody>
                    <a:bodyPr/>
                    <a:lstStyle/>
                    <a:p>
                      <a:endParaRPr lang="en-US" sz="1800" b="1" dirty="0">
                        <a:solidFill>
                          <a:schemeClr val="bg1">
                            <a:lumMod val="85000"/>
                            <a:lumOff val="15000"/>
                          </a:schemeClr>
                        </a:solidFill>
                        <a:latin typeface="Aptos" panose="020B0004020202020204" pitchFamily="34" charset="0"/>
                      </a:endParaRPr>
                    </a:p>
                  </a:txBody>
                  <a:tcPr/>
                </a:tc>
                <a:tc>
                  <a:txBody>
                    <a:bodyPr/>
                    <a:lstStyle/>
                    <a:p>
                      <a:r>
                        <a:rPr lang="en-US" sz="1400" b="1" dirty="0">
                          <a:latin typeface="Aptos" panose="020B0004020202020204" pitchFamily="34" charset="0"/>
                        </a:rPr>
                        <a:t>Exceptional- 4</a:t>
                      </a:r>
                    </a:p>
                  </a:txBody>
                  <a:tcPr/>
                </a:tc>
                <a:tc>
                  <a:txBody>
                    <a:bodyPr/>
                    <a:lstStyle/>
                    <a:p>
                      <a:r>
                        <a:rPr lang="en-US" sz="1400" b="1" dirty="0">
                          <a:latin typeface="Aptos" panose="020B0004020202020204" pitchFamily="34" charset="0"/>
                        </a:rPr>
                        <a:t>Average- 3</a:t>
                      </a:r>
                    </a:p>
                  </a:txBody>
                  <a:tcPr/>
                </a:tc>
                <a:tc>
                  <a:txBody>
                    <a:bodyPr/>
                    <a:lstStyle/>
                    <a:p>
                      <a:r>
                        <a:rPr lang="en-US" sz="1400" b="1" dirty="0">
                          <a:latin typeface="Aptos" panose="020B0004020202020204" pitchFamily="34" charset="0"/>
                        </a:rPr>
                        <a:t>Below Average- 2</a:t>
                      </a:r>
                    </a:p>
                  </a:txBody>
                  <a:tcPr/>
                </a:tc>
                <a:tc>
                  <a:txBody>
                    <a:bodyPr/>
                    <a:lstStyle/>
                    <a:p>
                      <a:r>
                        <a:rPr lang="en-US" sz="1400" b="1" dirty="0">
                          <a:latin typeface="Aptos" panose="020B0004020202020204" pitchFamily="34" charset="0"/>
                        </a:rPr>
                        <a:t>Needs Improvement-  1</a:t>
                      </a:r>
                    </a:p>
                  </a:txBody>
                  <a:tcPr/>
                </a:tc>
                <a:extLst>
                  <a:ext uri="{0D108BD9-81ED-4DB2-BD59-A6C34878D82A}">
                    <a16:rowId xmlns:a16="http://schemas.microsoft.com/office/drawing/2014/main" val="3933045624"/>
                  </a:ext>
                </a:extLst>
              </a:tr>
              <a:tr h="946691">
                <a:tc>
                  <a:txBody>
                    <a:bodyPr/>
                    <a:lstStyle/>
                    <a:p>
                      <a:r>
                        <a:rPr lang="en-US" sz="1400" b="1" dirty="0">
                          <a:solidFill>
                            <a:schemeClr val="bg1">
                              <a:lumMod val="85000"/>
                              <a:lumOff val="15000"/>
                            </a:schemeClr>
                          </a:solidFill>
                          <a:latin typeface="Aptos" panose="020B0004020202020204" pitchFamily="34" charset="0"/>
                        </a:rPr>
                        <a:t>Dribbling</a:t>
                      </a:r>
                    </a:p>
                  </a:txBody>
                  <a:tcPr/>
                </a:tc>
                <a:tc>
                  <a:txBody>
                    <a:bodyPr/>
                    <a:lstStyle/>
                    <a:p>
                      <a:r>
                        <a:rPr lang="en-US" sz="1200" dirty="0">
                          <a:latin typeface="Aptos" panose="020B0004020202020204" pitchFamily="34" charset="0"/>
                        </a:rPr>
                        <a:t>Dribbles with speed using both hands. Keeps eyes on the court and can use some advanced dribbling techniques ex. cross over</a:t>
                      </a:r>
                    </a:p>
                  </a:txBody>
                  <a:tcPr/>
                </a:tc>
                <a:tc>
                  <a:txBody>
                    <a:bodyPr/>
                    <a:lstStyle/>
                    <a:p>
                      <a:r>
                        <a:rPr lang="en-US" sz="1200" dirty="0">
                          <a:latin typeface="Aptos" panose="020B0004020202020204" pitchFamily="34" charset="0"/>
                        </a:rPr>
                        <a:t>Dribbles the ball with dominant hand with speed and controls the ball with non-dominant hand at moderate speed. Mostly keeps eyes on the court.</a:t>
                      </a:r>
                    </a:p>
                  </a:txBody>
                  <a:tcPr/>
                </a:tc>
                <a:tc>
                  <a:txBody>
                    <a:bodyPr/>
                    <a:lstStyle/>
                    <a:p>
                      <a:r>
                        <a:rPr lang="en-US" sz="1200" dirty="0">
                          <a:latin typeface="Aptos" panose="020B0004020202020204" pitchFamily="34" charset="0"/>
                        </a:rPr>
                        <a:t>Dribbles the ball with dominant hand at moderate speed, and with moderate control and doesn’t always keep head up.</a:t>
                      </a:r>
                    </a:p>
                  </a:txBody>
                  <a:tcPr/>
                </a:tc>
                <a:tc>
                  <a:txBody>
                    <a:bodyPr/>
                    <a:lstStyle/>
                    <a:p>
                      <a:r>
                        <a:rPr lang="en-US" sz="1200" dirty="0">
                          <a:latin typeface="Aptos" panose="020B0004020202020204" pitchFamily="34" charset="0"/>
                        </a:rPr>
                        <a:t>Has trouble controlling the ball with dominant hand and cannot use non-dominant hand with any control. Consistently looks at the floor while dribbling</a:t>
                      </a:r>
                    </a:p>
                  </a:txBody>
                  <a:tcPr/>
                </a:tc>
                <a:extLst>
                  <a:ext uri="{0D108BD9-81ED-4DB2-BD59-A6C34878D82A}">
                    <a16:rowId xmlns:a16="http://schemas.microsoft.com/office/drawing/2014/main" val="708688775"/>
                  </a:ext>
                </a:extLst>
              </a:tr>
              <a:tr h="784067">
                <a:tc>
                  <a:txBody>
                    <a:bodyPr/>
                    <a:lstStyle/>
                    <a:p>
                      <a:r>
                        <a:rPr lang="en-US" sz="1400" b="1" dirty="0">
                          <a:solidFill>
                            <a:schemeClr val="bg1">
                              <a:lumMod val="85000"/>
                              <a:lumOff val="15000"/>
                            </a:schemeClr>
                          </a:solidFill>
                          <a:latin typeface="Aptos" panose="020B0004020202020204" pitchFamily="34" charset="0"/>
                        </a:rPr>
                        <a:t>Passing</a:t>
                      </a:r>
                    </a:p>
                  </a:txBody>
                  <a:tcPr/>
                </a:tc>
                <a:tc>
                  <a:txBody>
                    <a:bodyPr/>
                    <a:lstStyle/>
                    <a:p>
                      <a:r>
                        <a:rPr lang="en-US" sz="1200" dirty="0">
                          <a:latin typeface="Aptos" panose="020B0004020202020204" pitchFamily="34" charset="0"/>
                        </a:rPr>
                        <a:t>Passes with accuracy and strength to hit both stationary and mobile targets. </a:t>
                      </a:r>
                    </a:p>
                  </a:txBody>
                  <a:tcPr/>
                </a:tc>
                <a:tc>
                  <a:txBody>
                    <a:bodyPr/>
                    <a:lstStyle/>
                    <a:p>
                      <a:r>
                        <a:rPr lang="en-US" sz="1200" dirty="0">
                          <a:latin typeface="Aptos" panose="020B0004020202020204" pitchFamily="34" charset="0"/>
                        </a:rPr>
                        <a:t>Passes with moderate accuracy to stationary and mobile targets. Catches well when stationary and moderately well when moving</a:t>
                      </a:r>
                    </a:p>
                  </a:txBody>
                  <a:tcPr/>
                </a:tc>
                <a:tc>
                  <a:txBody>
                    <a:bodyPr/>
                    <a:lstStyle/>
                    <a:p>
                      <a:r>
                        <a:rPr lang="en-US" sz="1200" dirty="0">
                          <a:latin typeface="Aptos" panose="020B0004020202020204" pitchFamily="34" charset="0"/>
                        </a:rPr>
                        <a:t>Can’t consistently hit a moving target. Catches the ball well when stationary and inconsistently when moving</a:t>
                      </a:r>
                    </a:p>
                  </a:txBody>
                  <a:tcPr/>
                </a:tc>
                <a:tc>
                  <a:txBody>
                    <a:bodyPr/>
                    <a:lstStyle/>
                    <a:p>
                      <a:r>
                        <a:rPr lang="en-US" sz="1200" dirty="0">
                          <a:latin typeface="Aptos" panose="020B0004020202020204" pitchFamily="34" charset="0"/>
                        </a:rPr>
                        <a:t>Has difficulty hitting a stationary target, and rarely hits a moving one. Moves away from the pass when catching, and does not catch with consistency</a:t>
                      </a:r>
                    </a:p>
                  </a:txBody>
                  <a:tcPr/>
                </a:tc>
                <a:extLst>
                  <a:ext uri="{0D108BD9-81ED-4DB2-BD59-A6C34878D82A}">
                    <a16:rowId xmlns:a16="http://schemas.microsoft.com/office/drawing/2014/main" val="1003845873"/>
                  </a:ext>
                </a:extLst>
              </a:tr>
              <a:tr h="946691">
                <a:tc>
                  <a:txBody>
                    <a:bodyPr/>
                    <a:lstStyle/>
                    <a:p>
                      <a:r>
                        <a:rPr lang="en-US" sz="1400" b="1" dirty="0">
                          <a:solidFill>
                            <a:schemeClr val="bg1">
                              <a:lumMod val="85000"/>
                              <a:lumOff val="15000"/>
                            </a:schemeClr>
                          </a:solidFill>
                          <a:latin typeface="Aptos" panose="020B0004020202020204" pitchFamily="34" charset="0"/>
                        </a:rPr>
                        <a:t>Ball Control</a:t>
                      </a:r>
                    </a:p>
                  </a:txBody>
                  <a:tcPr/>
                </a:tc>
                <a:tc>
                  <a:txBody>
                    <a:bodyPr/>
                    <a:lstStyle/>
                    <a:p>
                      <a:r>
                        <a:rPr lang="en-US" sz="1200" dirty="0">
                          <a:latin typeface="Aptos" panose="020B0004020202020204" pitchFamily="34" charset="0"/>
                        </a:rPr>
                        <a:t>Always takes care of the ball. Rarely turns the ball over in drills, passes and catches well and strives to finish with accuracy</a:t>
                      </a:r>
                    </a:p>
                  </a:txBody>
                  <a:tcPr/>
                </a:tc>
                <a:tc>
                  <a:txBody>
                    <a:bodyPr/>
                    <a:lstStyle/>
                    <a:p>
                      <a:r>
                        <a:rPr lang="en-US" sz="1200" dirty="0">
                          <a:latin typeface="Aptos" panose="020B0004020202020204" pitchFamily="34" charset="0"/>
                        </a:rPr>
                        <a:t>Shows dedication to taking care of the ball . Doesn’t turn the ball over often in drills; passes and catches well and strives to finish.</a:t>
                      </a:r>
                    </a:p>
                  </a:txBody>
                  <a:tcPr/>
                </a:tc>
                <a:tc>
                  <a:txBody>
                    <a:bodyPr/>
                    <a:lstStyle/>
                    <a:p>
                      <a:r>
                        <a:rPr lang="en-US" sz="1200" dirty="0">
                          <a:latin typeface="Aptos" panose="020B0004020202020204" pitchFamily="34" charset="0"/>
                        </a:rPr>
                        <a:t>Works hard to take care of the ball and does so moderately well in simple drills. As drills increase in intensity, ability to control the ball decreases.</a:t>
                      </a:r>
                    </a:p>
                  </a:txBody>
                  <a:tcPr/>
                </a:tc>
                <a:tc>
                  <a:txBody>
                    <a:bodyPr/>
                    <a:lstStyle/>
                    <a:p>
                      <a:r>
                        <a:rPr lang="en-US" sz="1200" dirty="0">
                          <a:latin typeface="Aptos" panose="020B0004020202020204" pitchFamily="34" charset="0"/>
                        </a:rPr>
                        <a:t>Has consistent difficulty controlling the ball in drills.</a:t>
                      </a:r>
                    </a:p>
                  </a:txBody>
                  <a:tcPr/>
                </a:tc>
                <a:extLst>
                  <a:ext uri="{0D108BD9-81ED-4DB2-BD59-A6C34878D82A}">
                    <a16:rowId xmlns:a16="http://schemas.microsoft.com/office/drawing/2014/main" val="2223471677"/>
                  </a:ext>
                </a:extLst>
              </a:tr>
              <a:tr h="845271">
                <a:tc>
                  <a:txBody>
                    <a:bodyPr/>
                    <a:lstStyle/>
                    <a:p>
                      <a:r>
                        <a:rPr lang="en-US" sz="1400" b="1" dirty="0">
                          <a:solidFill>
                            <a:schemeClr val="bg1">
                              <a:lumMod val="85000"/>
                              <a:lumOff val="15000"/>
                            </a:schemeClr>
                          </a:solidFill>
                          <a:latin typeface="Aptos" panose="020B0004020202020204" pitchFamily="34" charset="0"/>
                        </a:rPr>
                        <a:t>Shooting</a:t>
                      </a:r>
                    </a:p>
                  </a:txBody>
                  <a:tcPr/>
                </a:tc>
                <a:tc>
                  <a:txBody>
                    <a:bodyPr/>
                    <a:lstStyle/>
                    <a:p>
                      <a:r>
                        <a:rPr lang="en-US" sz="1200" dirty="0">
                          <a:latin typeface="Aptos" panose="020B0004020202020204" pitchFamily="34" charset="0"/>
                        </a:rPr>
                        <a:t>Starts jump shot with legs and, with fluid motion, jumps, flicks wrist and follows through.</a:t>
                      </a:r>
                    </a:p>
                  </a:txBody>
                  <a:tcPr/>
                </a:tc>
                <a:tc>
                  <a:txBody>
                    <a:bodyPr/>
                    <a:lstStyle/>
                    <a:p>
                      <a:r>
                        <a:rPr lang="en-US" sz="1200" dirty="0">
                          <a:latin typeface="Aptos" panose="020B0004020202020204" pitchFamily="34" charset="0"/>
                        </a:rPr>
                        <a:t>Aims for the backboard and is moderately accurate.</a:t>
                      </a:r>
                    </a:p>
                  </a:txBody>
                  <a:tcPr/>
                </a:tc>
                <a:tc>
                  <a:txBody>
                    <a:bodyPr/>
                    <a:lstStyle/>
                    <a:p>
                      <a:r>
                        <a:rPr lang="en-US" sz="1200" dirty="0">
                          <a:latin typeface="Aptos" panose="020B0004020202020204" pitchFamily="34" charset="0"/>
                        </a:rPr>
                        <a:t>Has trouble keeping consistent form and hitting the rim/backboard consistently.</a:t>
                      </a:r>
                    </a:p>
                  </a:txBody>
                  <a:tcPr/>
                </a:tc>
                <a:tc>
                  <a:txBody>
                    <a:bodyPr/>
                    <a:lstStyle/>
                    <a:p>
                      <a:r>
                        <a:rPr lang="en-US" sz="1200" dirty="0">
                          <a:latin typeface="Aptos" panose="020B0004020202020204" pitchFamily="34" charset="0"/>
                        </a:rPr>
                        <a:t>Form is weak or ever-changing when shooting. Has trouble hitting the rim or backboard.</a:t>
                      </a:r>
                    </a:p>
                  </a:txBody>
                  <a:tcPr/>
                </a:tc>
                <a:extLst>
                  <a:ext uri="{0D108BD9-81ED-4DB2-BD59-A6C34878D82A}">
                    <a16:rowId xmlns:a16="http://schemas.microsoft.com/office/drawing/2014/main" val="3399374427"/>
                  </a:ext>
                </a:extLst>
              </a:tr>
            </a:tbl>
          </a:graphicData>
        </a:graphic>
      </p:graphicFrame>
      <p:sp>
        <p:nvSpPr>
          <p:cNvPr id="4" name="TextBox 3">
            <a:extLst>
              <a:ext uri="{FF2B5EF4-FFF2-40B4-BE49-F238E27FC236}">
                <a16:creationId xmlns:a16="http://schemas.microsoft.com/office/drawing/2014/main" id="{F2069A27-22FC-5F6F-4FCA-E1927A73704A}"/>
              </a:ext>
            </a:extLst>
          </p:cNvPr>
          <p:cNvSpPr txBox="1"/>
          <p:nvPr/>
        </p:nvSpPr>
        <p:spPr>
          <a:xfrm>
            <a:off x="681519" y="1898689"/>
            <a:ext cx="5414481" cy="430887"/>
          </a:xfrm>
          <a:prstGeom prst="rect">
            <a:avLst/>
          </a:prstGeom>
          <a:noFill/>
        </p:spPr>
        <p:txBody>
          <a:bodyPr wrap="square" rtlCol="0">
            <a:spAutoFit/>
          </a:bodyPr>
          <a:lstStyle/>
          <a:p>
            <a:r>
              <a:rPr lang="en-US" sz="2200" dirty="0">
                <a:solidFill>
                  <a:srgbClr val="A92B31"/>
                </a:solidFill>
                <a:latin typeface="Cachet Bold" panose="020F0803030404040204" pitchFamily="34" charset="0"/>
              </a:rPr>
              <a:t>PARENT PRE-ASSESSMNET</a:t>
            </a:r>
            <a:endParaRPr lang="en-US" sz="2200" dirty="0"/>
          </a:p>
        </p:txBody>
      </p:sp>
    </p:spTree>
    <p:extLst>
      <p:ext uri="{BB962C8B-B14F-4D97-AF65-F5344CB8AC3E}">
        <p14:creationId xmlns:p14="http://schemas.microsoft.com/office/powerpoint/2010/main" val="264426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83422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43698" y="2014147"/>
            <a:ext cx="10856068" cy="3724096"/>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OUR PHILOSOPHY</a:t>
            </a:r>
          </a:p>
          <a:p>
            <a:endParaRPr lang="en-US"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 mission of youth development and inclusion. We focus on family and community, encouraging more players at the Y to make new long-lasting relationships.</a:t>
            </a:r>
          </a:p>
          <a:p>
            <a:endParaRPr lang="en-US" sz="1600" dirty="0">
              <a:solidFill>
                <a:srgbClr val="FF0000"/>
              </a:solidFill>
              <a:latin typeface="Cachet Book" panose="020F0503030404040204" pitchFamily="34" charset="0"/>
            </a:endParaRPr>
          </a:p>
          <a:p>
            <a:r>
              <a:rPr lang="en-US" sz="1600" u="sng" dirty="0">
                <a:solidFill>
                  <a:srgbClr val="A92B31"/>
                </a:solidFill>
                <a:latin typeface="Cachet Book" panose="020F0503030404040204" pitchFamily="34" charset="0"/>
              </a:rPr>
              <a:t>Central to our mission is a focus on the four Core Values of the YMCA:</a:t>
            </a:r>
          </a:p>
          <a:p>
            <a:endParaRPr lang="en-US" dirty="0">
              <a:solidFill>
                <a:srgbClr val="FF0000"/>
              </a:solidFill>
              <a:latin typeface="Cachet Book" panose="020F0503030404040204" pitchFamily="34" charset="0"/>
            </a:endParaRP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Honesty</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Caring</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Respect</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Responsibility</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We believe that the Y’s Core Values are integral to the development of our youth and set the Madison Area YMCA apart from typical recreation/club programs.</a:t>
            </a:r>
          </a:p>
        </p:txBody>
      </p:sp>
    </p:spTree>
    <p:extLst>
      <p:ext uri="{BB962C8B-B14F-4D97-AF65-F5344CB8AC3E}">
        <p14:creationId xmlns:p14="http://schemas.microsoft.com/office/powerpoint/2010/main" val="285529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96491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solidFill>
                          <a:schemeClr val="bg1"/>
                        </a:solidFill>
                      </a:endParaRPr>
                    </a:p>
                    <a:p>
                      <a:endParaRPr lang="en-US" dirty="0">
                        <a:solidFill>
                          <a:schemeClr val="bg1"/>
                        </a:solidFill>
                      </a:endParaRPr>
                    </a:p>
                    <a:p>
                      <a:endParaRPr lang="en-US" b="1" dirty="0">
                        <a:solidFill>
                          <a:schemeClr val="bg1"/>
                        </a:solidFill>
                      </a:endParaRPr>
                    </a:p>
                    <a:p>
                      <a:endParaRPr lang="en-US" b="1" dirty="0">
                        <a:solidFill>
                          <a:schemeClr val="bg1"/>
                        </a:solidFill>
                      </a:endParaRPr>
                    </a:p>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70689" y="1936251"/>
            <a:ext cx="11050621" cy="4154984"/>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CONTACT INFORMATION FOR COACHES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best method for parents to communicate with the coaches is through email. Please feel free to reach out with any questions or concerns. All emails will be answered during that coach’s office hours.</a:t>
            </a: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latin typeface="Cachet Book" panose="020F050303040404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98850778"/>
              </p:ext>
            </p:extLst>
          </p:nvPr>
        </p:nvGraphicFramePr>
        <p:xfrm>
          <a:off x="1239139" y="3576415"/>
          <a:ext cx="8587573" cy="2040309"/>
        </p:xfrm>
        <a:graphic>
          <a:graphicData uri="http://schemas.openxmlformats.org/drawingml/2006/table">
            <a:tbl>
              <a:tblPr bandRow="1">
                <a:tableStyleId>{5C22544A-7EE6-4342-B048-85BDC9FD1C3A}</a:tableStyleId>
              </a:tblPr>
              <a:tblGrid>
                <a:gridCol w="4943561">
                  <a:extLst>
                    <a:ext uri="{9D8B030D-6E8A-4147-A177-3AD203B41FA5}">
                      <a16:colId xmlns:a16="http://schemas.microsoft.com/office/drawing/2014/main" val="2903756743"/>
                    </a:ext>
                  </a:extLst>
                </a:gridCol>
                <a:gridCol w="3644012">
                  <a:extLst>
                    <a:ext uri="{9D8B030D-6E8A-4147-A177-3AD203B41FA5}">
                      <a16:colId xmlns:a16="http://schemas.microsoft.com/office/drawing/2014/main" val="4073465291"/>
                    </a:ext>
                  </a:extLst>
                </a:gridCol>
              </a:tblGrid>
              <a:tr h="680103">
                <a:tc>
                  <a:txBody>
                    <a:bodyPr/>
                    <a:lstStyle/>
                    <a:p>
                      <a:r>
                        <a:rPr lang="en-US" sz="1600" dirty="0">
                          <a:solidFill>
                            <a:schemeClr val="bg1"/>
                          </a:solidFill>
                          <a:latin typeface="Cachet Book" panose="020F0503030404040204" pitchFamily="34" charset="0"/>
                        </a:rPr>
                        <a:t>Shaun</a:t>
                      </a:r>
                      <a:r>
                        <a:rPr lang="en-US" sz="1600" baseline="0" dirty="0">
                          <a:solidFill>
                            <a:schemeClr val="bg1"/>
                          </a:solidFill>
                          <a:latin typeface="Cachet Book" panose="020F0503030404040204" pitchFamily="34" charset="0"/>
                        </a:rPr>
                        <a:t> Hawkins</a:t>
                      </a:r>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Sports Director</a:t>
                      </a:r>
                      <a:endParaRPr lang="en-US" sz="1600" dirty="0">
                        <a:latin typeface="Cachet Book" panose="020F0503030404040204" pitchFamily="34" charset="0"/>
                      </a:endParaRPr>
                    </a:p>
                  </a:txBody>
                  <a:tcPr/>
                </a:tc>
                <a:tc>
                  <a:txBody>
                    <a:bodyPr/>
                    <a:lstStyle/>
                    <a:p>
                      <a:r>
                        <a:rPr lang="en-US" sz="1600" dirty="0">
                          <a:latin typeface="Cachet Book" panose="020F0503030404040204" pitchFamily="34" charset="0"/>
                          <a:hlinkClick r:id="rId2"/>
                        </a:rPr>
                        <a:t>shawkins@madisonymca.org</a:t>
                      </a:r>
                      <a:endParaRPr lang="en-US" sz="1600" dirty="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1281812786"/>
                  </a:ext>
                </a:extLst>
              </a:tr>
              <a:tr h="680103">
                <a:tc>
                  <a:txBody>
                    <a:bodyPr/>
                    <a:lstStyle/>
                    <a:p>
                      <a:r>
                        <a:rPr lang="en-US" sz="1600" dirty="0">
                          <a:solidFill>
                            <a:schemeClr val="bg1"/>
                          </a:solidFill>
                          <a:latin typeface="Cachet Book" panose="020F0503030404040204" pitchFamily="34" charset="0"/>
                        </a:rPr>
                        <a:t>Dan Bennett</a:t>
                      </a:r>
                    </a:p>
                    <a:p>
                      <a:r>
                        <a:rPr lang="en-US" sz="1600" dirty="0">
                          <a:solidFill>
                            <a:schemeClr val="bg1"/>
                          </a:solidFill>
                          <a:latin typeface="Cachet Book" panose="020F0503030404040204" pitchFamily="34" charset="0"/>
                        </a:rPr>
                        <a:t>Associate Sports Director</a:t>
                      </a:r>
                      <a:endParaRPr lang="en-US" sz="1600" dirty="0">
                        <a:latin typeface="Cachet Book" panose="020F0503030404040204" pitchFamily="34" charset="0"/>
                      </a:endParaRPr>
                    </a:p>
                  </a:txBody>
                  <a:tcPr/>
                </a:tc>
                <a:tc>
                  <a:txBody>
                    <a:bodyPr/>
                    <a:lstStyle/>
                    <a:p>
                      <a:r>
                        <a:rPr lang="en-US" sz="1600" dirty="0">
                          <a:latin typeface="Cachet Book" panose="020F0503030404040204" pitchFamily="34" charset="0"/>
                          <a:hlinkClick r:id="rId3"/>
                        </a:rPr>
                        <a:t>dbennett@madisonymca.org</a:t>
                      </a:r>
                      <a:endParaRPr lang="en-US" sz="1600" dirty="0">
                        <a:latin typeface="Cachet Book" panose="020F0503030404040204" pitchFamily="34" charset="0"/>
                      </a:endParaRPr>
                    </a:p>
                  </a:txBody>
                  <a:tcPr/>
                </a:tc>
                <a:extLst>
                  <a:ext uri="{0D108BD9-81ED-4DB2-BD59-A6C34878D82A}">
                    <a16:rowId xmlns:a16="http://schemas.microsoft.com/office/drawing/2014/main" val="2605100881"/>
                  </a:ext>
                </a:extLst>
              </a:tr>
              <a:tr h="680103">
                <a:tc>
                  <a:txBody>
                    <a:bodyPr/>
                    <a:lstStyle/>
                    <a:p>
                      <a:r>
                        <a:rPr lang="en-US" sz="1600" dirty="0">
                          <a:latin typeface="Cachet Book" panose="020F0503030404040204" pitchFamily="34" charset="0"/>
                        </a:rPr>
                        <a:t>Elizabeth Cabrera</a:t>
                      </a:r>
                    </a:p>
                    <a:p>
                      <a:r>
                        <a:rPr lang="en-US" sz="1600" dirty="0">
                          <a:latin typeface="Cachet Book" panose="020F0503030404040204" pitchFamily="34" charset="0"/>
                        </a:rPr>
                        <a:t>Sports Associate</a:t>
                      </a:r>
                    </a:p>
                  </a:txBody>
                  <a:tcPr/>
                </a:tc>
                <a:tc>
                  <a:txBody>
                    <a:bodyPr/>
                    <a:lstStyle/>
                    <a:p>
                      <a:r>
                        <a:rPr lang="en-US" sz="1600" dirty="0">
                          <a:latin typeface="Cachet Book" panose="020F0503030404040204" pitchFamily="34" charset="0"/>
                          <a:hlinkClick r:id="rId4"/>
                        </a:rPr>
                        <a:t>ecabrera@madisonymca.org</a:t>
                      </a:r>
                      <a:endParaRPr lang="en-US" sz="1600" dirty="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3798411511"/>
                  </a:ext>
                </a:extLst>
              </a:tr>
            </a:tbl>
          </a:graphicData>
        </a:graphic>
      </p:graphicFrame>
    </p:spTree>
    <p:extLst>
      <p:ext uri="{BB962C8B-B14F-4D97-AF65-F5344CB8AC3E}">
        <p14:creationId xmlns:p14="http://schemas.microsoft.com/office/powerpoint/2010/main" val="1650136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8091685"/>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b="1" baseline="0" dirty="0">
                        <a:solidFill>
                          <a:schemeClr val="bg1"/>
                        </a:solidFill>
                      </a:endParaRPr>
                    </a:p>
                    <a:p>
                      <a:pPr algn="l"/>
                      <a:endParaRPr lang="en-US" b="0" dirty="0">
                        <a:solidFill>
                          <a:schemeClr val="bg1"/>
                        </a:solidFill>
                      </a:endParaRPr>
                    </a:p>
                    <a:p>
                      <a:pPr algn="ctr"/>
                      <a:endParaRPr lang="en-US" b="1"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3073122" y="5316434"/>
            <a:ext cx="2524373" cy="830997"/>
          </a:xfrm>
          <a:prstGeom prst="rect">
            <a:avLst/>
          </a:prstGeom>
          <a:noFill/>
        </p:spPr>
        <p:txBody>
          <a:bodyPr wrap="square" rtlCol="0">
            <a:spAutoFit/>
          </a:bodyPr>
          <a:lstStyle/>
          <a:p>
            <a:r>
              <a:rPr lang="en-US" sz="1600" b="1" dirty="0">
                <a:solidFill>
                  <a:srgbClr val="A92B31"/>
                </a:solidFill>
                <a:latin typeface="Cachet Book" panose="020F0503030404040204" pitchFamily="34" charset="0"/>
              </a:rPr>
              <a:t>PRACTICE CHECKLIST</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a:t>
            </a:r>
          </a:p>
        </p:txBody>
      </p:sp>
      <p:sp>
        <p:nvSpPr>
          <p:cNvPr id="6" name="TextBox 5"/>
          <p:cNvSpPr txBox="1"/>
          <p:nvPr/>
        </p:nvSpPr>
        <p:spPr>
          <a:xfrm>
            <a:off x="5316432" y="5316434"/>
            <a:ext cx="6708370" cy="1354217"/>
          </a:xfrm>
          <a:prstGeom prst="rect">
            <a:avLst/>
          </a:prstGeom>
          <a:noFill/>
        </p:spPr>
        <p:txBody>
          <a:bodyPr wrap="square" rtlCol="0">
            <a:spAutoFit/>
          </a:bodyPr>
          <a:lstStyle/>
          <a:p>
            <a:r>
              <a:rPr lang="en-US" sz="1600" b="1" dirty="0">
                <a:solidFill>
                  <a:srgbClr val="A92B31"/>
                </a:solidFill>
                <a:latin typeface="Cachet Book" panose="020F0503030404040204" pitchFamily="34" charset="0"/>
              </a:rPr>
              <a:t>GAME DAY CHECKLIST</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Jersey</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a:t>
            </a:r>
          </a:p>
          <a:p>
            <a:pPr marL="285750" indent="-285750" algn="ctr">
              <a:buFont typeface="Wingdings" panose="05000000000000000000" pitchFamily="2" charset="2"/>
              <a:buChar char="q"/>
            </a:pPr>
            <a:endParaRPr lang="en-US" b="1" dirty="0">
              <a:solidFill>
                <a:schemeClr val="bg1"/>
              </a:solidFill>
            </a:endParaRPr>
          </a:p>
        </p:txBody>
      </p:sp>
      <p:sp>
        <p:nvSpPr>
          <p:cNvPr id="7" name="TextBox 6"/>
          <p:cNvSpPr txBox="1"/>
          <p:nvPr/>
        </p:nvSpPr>
        <p:spPr>
          <a:xfrm>
            <a:off x="338468" y="1690340"/>
            <a:ext cx="11167353" cy="3539430"/>
          </a:xfrm>
          <a:prstGeom prst="rect">
            <a:avLst/>
          </a:prstGeom>
          <a:noFill/>
        </p:spPr>
        <p:txBody>
          <a:bodyPr wrap="square" rtlCol="0">
            <a:spAutoFit/>
          </a:bodyPr>
          <a:lstStyle/>
          <a:p>
            <a:endParaRPr lang="en-US" sz="2400" dirty="0">
              <a:solidFill>
                <a:srgbClr val="A92B31"/>
              </a:solidFill>
              <a:latin typeface="Cachet Bold" panose="020F0803030404040204" pitchFamily="34" charset="0"/>
            </a:endParaRPr>
          </a:p>
          <a:p>
            <a:r>
              <a:rPr lang="en-US" sz="2400" dirty="0">
                <a:solidFill>
                  <a:srgbClr val="A92B31"/>
                </a:solidFill>
                <a:latin typeface="Cachet Bold" panose="020F0803030404040204" pitchFamily="34" charset="0"/>
              </a:rPr>
              <a:t>PRACTICE STRUCTURE</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All practices are 45 minutes long. With each week, focusing on a certain skill and gameplay to get ready for our weekend game!                        </a:t>
            </a:r>
            <a:endParaRPr lang="en-US" sz="1600" dirty="0">
              <a:solidFill>
                <a:srgbClr val="A92B31"/>
              </a:solidFill>
              <a:latin typeface="Cachet Bold" panose="020F0803030404040204" pitchFamily="34" charset="0"/>
            </a:endParaRPr>
          </a:p>
          <a:p>
            <a:endParaRPr lang="en-US" sz="2400" dirty="0">
              <a:solidFill>
                <a:srgbClr val="A92B31"/>
              </a:solidFill>
              <a:latin typeface="Cachet Bold" panose="020F0803030404040204" pitchFamily="34" charset="0"/>
            </a:endParaRPr>
          </a:p>
          <a:p>
            <a:r>
              <a:rPr lang="en-US" sz="2400" dirty="0">
                <a:solidFill>
                  <a:srgbClr val="A92B31"/>
                </a:solidFill>
                <a:latin typeface="Cachet Bold" panose="020F0803030404040204" pitchFamily="34" charset="0"/>
              </a:rPr>
              <a:t>GAME STRUCTURE</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Please arrive 5 mins prior to the start time of your child's game. As you’ll see all games are 45 mins in length, so we want to get the most out of everyone's time. We have done our best to schedule games multiple times this year with the hope your child can attend every game. We understand if you can’t due to prior engagements.</a:t>
            </a:r>
          </a:p>
          <a:p>
            <a:endParaRPr lang="en-US" sz="1600" dirty="0">
              <a:solidFill>
                <a:srgbClr val="A92B31"/>
              </a:solidFill>
              <a:latin typeface="Cachet Bold" panose="020F0803030404040204" pitchFamily="34" charset="0"/>
            </a:endParaRPr>
          </a:p>
        </p:txBody>
      </p:sp>
    </p:spTree>
    <p:extLst>
      <p:ext uri="{BB962C8B-B14F-4D97-AF65-F5344CB8AC3E}">
        <p14:creationId xmlns:p14="http://schemas.microsoft.com/office/powerpoint/2010/main" val="2832777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576988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a:solidFill>
                          <a:schemeClr val="bg1"/>
                        </a:solidFill>
                      </a:endParaRPr>
                    </a:p>
                    <a:p>
                      <a:pPr algn="l"/>
                      <a:endParaRPr lang="en-US" sz="1800" b="0" baseline="0"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1018728" y="1867711"/>
            <a:ext cx="10469638" cy="3170099"/>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INJURIES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While playing a sport or a physical activity, unfortunately injuries can occur. Parents are notified if any injury needs further parental or medical attention. Players and parents should always inform coaches about any ongoing problems or limitations that may interfere with the ability to practice. Players are never forced to practice if they are experiencing any type of injury that limits their ability to practice or play in a game.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Concussion protocols are followed if a player experiences any type of head trauma. All coaches are trained to follow CDC and U.S.A. Basketball Guidelines. Players are removed from practice or a game immediately if a player is experiencing any concussion symptom, and parents are notified and advised to seek medical attention for their child. Only when a player has medical clearance to return to play are they allowed to do so. </a:t>
            </a:r>
          </a:p>
          <a:p>
            <a:endParaRPr lang="en-US" sz="1600" dirty="0">
              <a:latin typeface="Cachet Book" panose="020F0503030404040204" pitchFamily="34" charset="0"/>
            </a:endParaRPr>
          </a:p>
        </p:txBody>
      </p:sp>
    </p:spTree>
    <p:extLst>
      <p:ext uri="{BB962C8B-B14F-4D97-AF65-F5344CB8AC3E}">
        <p14:creationId xmlns:p14="http://schemas.microsoft.com/office/powerpoint/2010/main" val="2276100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61824229"/>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marL="0" indent="0" algn="l">
                        <a:buFont typeface="Wingdings" panose="05000000000000000000" pitchFamily="2" charset="2"/>
                        <a:buNone/>
                      </a:pPr>
                      <a:endParaRPr lang="en-US" sz="1800" b="0" baseline="0" dirty="0">
                        <a:solidFill>
                          <a:schemeClr val="bg1"/>
                        </a:solidFill>
                      </a:endParaRPr>
                    </a:p>
                    <a:p>
                      <a:pPr marL="285750" indent="-285750" algn="l">
                        <a:buFont typeface="Wingdings" panose="05000000000000000000" pitchFamily="2" charset="2"/>
                        <a:buChar char="q"/>
                      </a:pPr>
                      <a:endParaRPr lang="en-US" sz="1800" b="0"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12843" y="1974715"/>
            <a:ext cx="10914434" cy="3416320"/>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IMPORTANT REMINDERS FOR PARENT(S) AND FAMILIES</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Please remain in designated spectator areas during games. Spectators are not permitted to walk on the court at any time to ensure the safety of players, and coaches.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If spectators are coaching from the sidelines, they are given a friendly reminder to stop. </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With the Y having a mission of youth development and inclusion, players may not be placed on a team with their friends.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Before the season starts- All families will receive a gameday schedule for the division their child is in.</a:t>
            </a:r>
          </a:p>
          <a:p>
            <a:endParaRPr lang="en-US" sz="1600" dirty="0">
              <a:solidFill>
                <a:schemeClr val="bg1"/>
              </a:solidFill>
              <a:latin typeface="Cachet Book" panose="020F0503030404040204" pitchFamily="34" charset="0"/>
            </a:endParaRPr>
          </a:p>
          <a:p>
            <a:r>
              <a:rPr lang="en-US" sz="1600" dirty="0">
                <a:solidFill>
                  <a:srgbClr val="A92B31"/>
                </a:solidFill>
                <a:latin typeface="Cachet Bold" panose="020F0803030404040204" pitchFamily="34" charset="0"/>
              </a:rPr>
              <a:t>You are the ones that the children look up to the most. As the most influential people in their lives, the children will always deem your actions as the correct way to do things. If you have a positive outlook and attitude towards all aspects of the game, more than likely the children will also. </a:t>
            </a:r>
          </a:p>
          <a:p>
            <a:endParaRPr lang="en-US" sz="1600" dirty="0">
              <a:solidFill>
                <a:schemeClr val="bg1"/>
              </a:solidFill>
              <a:latin typeface="Cachet Book" panose="020F0503030404040204" pitchFamily="34" charset="0"/>
            </a:endParaRPr>
          </a:p>
          <a:p>
            <a:endParaRPr lang="en-US" sz="1600" dirty="0"/>
          </a:p>
        </p:txBody>
      </p:sp>
    </p:spTree>
    <p:extLst>
      <p:ext uri="{BB962C8B-B14F-4D97-AF65-F5344CB8AC3E}">
        <p14:creationId xmlns:p14="http://schemas.microsoft.com/office/powerpoint/2010/main" val="218616132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
  <TotalTime>22099</TotalTime>
  <Words>1240</Words>
  <Application>Microsoft Office PowerPoint</Application>
  <PresentationFormat>Widescreen</PresentationFormat>
  <Paragraphs>134</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Aptos</vt:lpstr>
      <vt:lpstr>Arial</vt:lpstr>
      <vt:lpstr>Berlin Sans FB</vt:lpstr>
      <vt:lpstr>Cachet Bold</vt:lpstr>
      <vt:lpstr>Cachet Book</vt:lpstr>
      <vt:lpstr>Century Gothic</vt:lpstr>
      <vt:lpstr>inherit</vt:lpstr>
      <vt:lpstr>Wingdings</vt:lpstr>
      <vt:lpstr>Wingdings 3</vt:lpstr>
      <vt:lpstr>Slice</vt:lpstr>
      <vt:lpstr>Madison Area YMCA  Y Winners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Madison Area YMCA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Madison Area YMCA Royals 2022/2023</dc:title>
  <dc:creator>Daniel J. Bennett</dc:creator>
  <cp:lastModifiedBy>Elizabeth Cabrera</cp:lastModifiedBy>
  <cp:revision>120</cp:revision>
  <cp:lastPrinted>2022-11-22T23:10:40Z</cp:lastPrinted>
  <dcterms:created xsi:type="dcterms:W3CDTF">2022-06-15T15:04:57Z</dcterms:created>
  <dcterms:modified xsi:type="dcterms:W3CDTF">2024-07-15T19:51:33Z</dcterms:modified>
</cp:coreProperties>
</file>